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91" r:id="rId3"/>
    <p:sldId id="259" r:id="rId4"/>
    <p:sldId id="301" r:id="rId5"/>
    <p:sldId id="294" r:id="rId6"/>
    <p:sldId id="302" r:id="rId7"/>
    <p:sldId id="303" r:id="rId8"/>
    <p:sldId id="308" r:id="rId9"/>
    <p:sldId id="296" r:id="rId10"/>
    <p:sldId id="306" r:id="rId11"/>
    <p:sldId id="305" r:id="rId12"/>
    <p:sldId id="307" r:id="rId13"/>
    <p:sldId id="292" r:id="rId14"/>
    <p:sldId id="304" r:id="rId15"/>
    <p:sldId id="298" r:id="rId16"/>
    <p:sldId id="299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tamaran" panose="020B0604020202020204" charset="0"/>
      <p:regular r:id="rId23"/>
      <p:bold r:id="rId24"/>
    </p:embeddedFont>
    <p:embeddedFont>
      <p:font typeface="Catamaran Thin" panose="020B0604020202020204" charset="0"/>
      <p:regular r:id="rId25"/>
      <p:bold r:id="rId26"/>
    </p:embeddedFont>
    <p:embeddedFont>
      <p:font typeface="Montserrat" panose="02000505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01" autoAdjust="0"/>
  </p:normalViewPr>
  <p:slideViewPr>
    <p:cSldViewPr snapToGrid="0">
      <p:cViewPr>
        <p:scale>
          <a:sx n="100" d="100"/>
          <a:sy n="100" d="100"/>
        </p:scale>
        <p:origin x="1194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991312391683523E-2"/>
          <c:y val="1.5869526695572008E-2"/>
          <c:w val="0.91008687608316474"/>
          <c:h val="0.90737934860546299"/>
        </c:manualLayout>
      </c:layout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5"/>
                <c:pt idx="0">
                  <c:v>`1</c:v>
                </c:pt>
                <c:pt idx="1">
                  <c:v>`</c:v>
                </c:pt>
                <c:pt idx="2">
                  <c:v>`2</c:v>
                </c:pt>
                <c:pt idx="3">
                  <c:v>`111</c:v>
                </c:pt>
                <c:pt idx="4">
                  <c:v>`12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65</c:v>
                </c:pt>
                <c:pt idx="2">
                  <c:v>40</c:v>
                </c:pt>
                <c:pt idx="3">
                  <c:v>35</c:v>
                </c:pt>
                <c:pt idx="4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B7-4A53-8234-2E4906C2B9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5"/>
                <c:pt idx="0">
                  <c:v>`1</c:v>
                </c:pt>
                <c:pt idx="1">
                  <c:v>`</c:v>
                </c:pt>
                <c:pt idx="2">
                  <c:v>`2</c:v>
                </c:pt>
                <c:pt idx="3">
                  <c:v>`111</c:v>
                </c:pt>
                <c:pt idx="4">
                  <c:v>`12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100</c:v>
                </c:pt>
                <c:pt idx="1">
                  <c:v>83</c:v>
                </c:pt>
                <c:pt idx="2">
                  <c:v>80</c:v>
                </c:pt>
                <c:pt idx="3">
                  <c:v>35</c:v>
                </c:pt>
                <c:pt idx="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B7-4A53-8234-2E4906C2B9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5"/>
                <c:pt idx="0">
                  <c:v>`1</c:v>
                </c:pt>
                <c:pt idx="1">
                  <c:v>`</c:v>
                </c:pt>
                <c:pt idx="2">
                  <c:v>`2</c:v>
                </c:pt>
                <c:pt idx="3">
                  <c:v>`111</c:v>
                </c:pt>
                <c:pt idx="4">
                  <c:v>`12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55</c:v>
                </c:pt>
                <c:pt idx="1">
                  <c:v>0</c:v>
                </c:pt>
                <c:pt idx="2">
                  <c:v>15</c:v>
                </c:pt>
                <c:pt idx="3">
                  <c:v>-15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B7-4A53-8234-2E4906C2B97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5"/>
                <c:pt idx="0">
                  <c:v>`1</c:v>
                </c:pt>
                <c:pt idx="1">
                  <c:v>`</c:v>
                </c:pt>
                <c:pt idx="2">
                  <c:v>`2</c:v>
                </c:pt>
                <c:pt idx="3">
                  <c:v>`111</c:v>
                </c:pt>
                <c:pt idx="4">
                  <c:v>`12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65</c:v>
                </c:pt>
                <c:pt idx="1">
                  <c:v>40</c:v>
                </c:pt>
                <c:pt idx="2">
                  <c:v>35</c:v>
                </c:pt>
                <c:pt idx="3">
                  <c:v>15</c:v>
                </c:pt>
                <c:pt idx="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9B7-4A53-8234-2E4906C2B9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851210816"/>
        <c:axId val="851212456"/>
      </c:stockChart>
      <c:catAx>
        <c:axId val="851210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1212456"/>
        <c:crosses val="autoZero"/>
        <c:auto val="1"/>
        <c:lblAlgn val="ctr"/>
        <c:lblOffset val="100"/>
        <c:noMultiLvlLbl val="0"/>
      </c:catAx>
      <c:valAx>
        <c:axId val="85121245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12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Swing Crypto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D2-4BD9-98BF-5AA5CEFA932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Price Action Technical Analysis</c:v>
                </c:pt>
                <c:pt idx="1">
                  <c:v>Indicator Technical Analysis</c:v>
                </c:pt>
                <c:pt idx="2">
                  <c:v>Fundmantal Project Research</c:v>
                </c:pt>
                <c:pt idx="3">
                  <c:v>Social Following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  <c:pt idx="2">
                  <c:v>25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D2-4BD9-98BF-5AA5CEFA9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277157232982326"/>
          <c:y val="4.0706298806243893E-2"/>
          <c:w val="0.26337740656074499"/>
          <c:h val="0.4234033503665573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Swing Crypto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D2-4BD9-98BF-5AA5CEFA932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Price Action Technical Analysis</c:v>
                </c:pt>
                <c:pt idx="1">
                  <c:v>Indicator Technical Analysis</c:v>
                </c:pt>
                <c:pt idx="2">
                  <c:v>Fundmantal Project Research</c:v>
                </c:pt>
                <c:pt idx="3">
                  <c:v>Social Following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69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D2-4BD9-98BF-5AA5CEFA9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277157232982326"/>
          <c:y val="4.0706298806243893E-2"/>
          <c:w val="0.26337740656074499"/>
          <c:h val="0.4234033503665573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 rotWithShape="1">
          <a:blip r:embed="rId3"/>
          <a:srcRect l="36093" t="20263" r="15831"/>
          <a:stretch/>
        </p:blipFill>
        <p:spPr>
          <a:xfrm>
            <a:off x="5403273" y="-96446"/>
            <a:ext cx="3538881" cy="3668399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289726" y="3107025"/>
            <a:ext cx="6123863" cy="17344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0" dirty="0">
                <a:latin typeface="Montserrat" panose="02000505000000020004" pitchFamily="2" charset="0"/>
              </a:rPr>
              <a:t>Crypto Investing Fundamentals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7E338B-713A-4754-A8EC-DA891A16B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268B2-DAA6-4E15-BDD4-85A4B691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8E7C8-626C-4311-A65B-17938F8ED87C}"/>
              </a:ext>
            </a:extLst>
          </p:cNvPr>
          <p:cNvSpPr txBox="1">
            <a:spLocks/>
          </p:cNvSpPr>
          <p:nvPr/>
        </p:nvSpPr>
        <p:spPr>
          <a:xfrm>
            <a:off x="181995" y="290100"/>
            <a:ext cx="8780009" cy="68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/>
              <a:t>What we used for investing: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4B66BF-81C0-4634-8A96-641A06317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361560"/>
              </p:ext>
            </p:extLst>
          </p:nvPr>
        </p:nvGraphicFramePr>
        <p:xfrm>
          <a:off x="-302760" y="790707"/>
          <a:ext cx="8780009" cy="447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229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3259F-0BA6-46F2-8B68-4775308C5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9218" name="Picture 2" descr="Bitcoin Price History | The First Cryptocurrency&amp;#39;s Performance | INN">
            <a:extLst>
              <a:ext uri="{FF2B5EF4-FFF2-40B4-BE49-F238E27FC236}">
                <a16:creationId xmlns:a16="http://schemas.microsoft.com/office/drawing/2014/main" id="{9A7CD1C0-82EB-42EA-8EDC-086609590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9640"/>
            <a:ext cx="9248775" cy="580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97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CD050-5B56-4B8D-9B60-D33FBB97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0" y="358860"/>
            <a:ext cx="3800779" cy="4425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978638-467B-4062-AAC9-46F198C34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73" y="1104549"/>
            <a:ext cx="5352117" cy="28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7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1305FE3F-9B34-4C1A-A39D-3E3A12371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63" y="1199761"/>
            <a:ext cx="925821" cy="9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10076F-52DA-4739-B8ED-78BFFF54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76" y="770752"/>
            <a:ext cx="6010500" cy="3963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C1CFCE-99B5-430D-9DC9-FBC231380567}"/>
              </a:ext>
            </a:extLst>
          </p:cNvPr>
          <p:cNvSpPr txBox="1">
            <a:spLocks/>
          </p:cNvSpPr>
          <p:nvPr/>
        </p:nvSpPr>
        <p:spPr>
          <a:xfrm>
            <a:off x="3085320" y="4208870"/>
            <a:ext cx="120053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r"/>
            <a:r>
              <a:rPr lang="en-US" sz="2000" dirty="0"/>
              <a:t>Individual </a:t>
            </a:r>
          </a:p>
          <a:p>
            <a:pPr algn="ctr"/>
            <a:r>
              <a:rPr lang="en-US" sz="2000" dirty="0"/>
              <a:t>Stocks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58C0CB-973F-434A-9731-231B5AC00368}"/>
              </a:ext>
            </a:extLst>
          </p:cNvPr>
          <p:cNvSpPr txBox="1">
            <a:spLocks/>
          </p:cNvSpPr>
          <p:nvPr/>
        </p:nvSpPr>
        <p:spPr>
          <a:xfrm>
            <a:off x="7703977" y="4189409"/>
            <a:ext cx="120053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Forex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1230F7-C57E-4F3F-A765-9135FBD3EC4D}"/>
              </a:ext>
            </a:extLst>
          </p:cNvPr>
          <p:cNvSpPr txBox="1">
            <a:spLocks/>
          </p:cNvSpPr>
          <p:nvPr/>
        </p:nvSpPr>
        <p:spPr>
          <a:xfrm>
            <a:off x="1532722" y="4189409"/>
            <a:ext cx="120053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Venture Capital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146EE4-4B44-454F-8DCD-C17770638AB8}"/>
              </a:ext>
            </a:extLst>
          </p:cNvPr>
          <p:cNvSpPr txBox="1">
            <a:spLocks/>
          </p:cNvSpPr>
          <p:nvPr/>
        </p:nvSpPr>
        <p:spPr>
          <a:xfrm>
            <a:off x="4720836" y="4189409"/>
            <a:ext cx="849388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ETFs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70E436-BD5A-42DD-B28E-5E58AC25060B}"/>
              </a:ext>
            </a:extLst>
          </p:cNvPr>
          <p:cNvSpPr txBox="1">
            <a:spLocks/>
          </p:cNvSpPr>
          <p:nvPr/>
        </p:nvSpPr>
        <p:spPr>
          <a:xfrm>
            <a:off x="5867811" y="4189409"/>
            <a:ext cx="1643356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Commodity Futures</a:t>
            </a:r>
          </a:p>
        </p:txBody>
      </p:sp>
      <p:pic>
        <p:nvPicPr>
          <p:cNvPr id="2050" name="Picture 2" descr="Cryptocurrency - Wikipedia">
            <a:extLst>
              <a:ext uri="{FF2B5EF4-FFF2-40B4-BE49-F238E27FC236}">
                <a16:creationId xmlns:a16="http://schemas.microsoft.com/office/drawing/2014/main" id="{F121E54A-8BA0-43FE-9882-4A8DA474D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96" y="2020592"/>
            <a:ext cx="904266" cy="9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thereum - Wikipedia">
            <a:extLst>
              <a:ext uri="{FF2B5EF4-FFF2-40B4-BE49-F238E27FC236}">
                <a16:creationId xmlns:a16="http://schemas.microsoft.com/office/drawing/2014/main" id="{0CC8652E-5E23-4162-9767-1E50E304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734" y="2312556"/>
            <a:ext cx="1243266" cy="124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985888-68F0-4785-81BB-79A3EAEF3B86}"/>
              </a:ext>
            </a:extLst>
          </p:cNvPr>
          <p:cNvCxnSpPr/>
          <p:nvPr/>
        </p:nvCxnSpPr>
        <p:spPr>
          <a:xfrm>
            <a:off x="1442334" y="3943738"/>
            <a:ext cx="72405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41AB9-A35E-4CAD-85E6-4EF4CB89C502}"/>
              </a:ext>
            </a:extLst>
          </p:cNvPr>
          <p:cNvCxnSpPr>
            <a:cxnSpLocks/>
          </p:cNvCxnSpPr>
          <p:nvPr/>
        </p:nvCxnSpPr>
        <p:spPr>
          <a:xfrm flipV="1">
            <a:off x="1442334" y="1318727"/>
            <a:ext cx="0" cy="262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E4E7981-31F2-41CA-97F7-53016FD5D678}"/>
              </a:ext>
            </a:extLst>
          </p:cNvPr>
          <p:cNvSpPr/>
          <p:nvPr/>
        </p:nvSpPr>
        <p:spPr>
          <a:xfrm>
            <a:off x="1423512" y="3916681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9B38FD9-46EE-47F4-9245-0C02A0B8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93" y="1358292"/>
            <a:ext cx="904266" cy="9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 decentralized storage network for humanity&amp;#39;s most important information |  Filecoin">
            <a:extLst>
              <a:ext uri="{FF2B5EF4-FFF2-40B4-BE49-F238E27FC236}">
                <a16:creationId xmlns:a16="http://schemas.microsoft.com/office/drawing/2014/main" id="{1864005E-5D4B-4462-9ED8-FCA92299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401" y="2375669"/>
            <a:ext cx="904266" cy="9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CF38E11-8DDB-4441-B74C-0E4C49CD2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77" y="1849645"/>
            <a:ext cx="925821" cy="9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8E24356-674C-421C-8915-78A7FC8C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017" y="2756376"/>
            <a:ext cx="742608" cy="74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CD01A08C-D65C-48A3-B801-EAB71EA19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85" y="1823608"/>
            <a:ext cx="623195" cy="6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83AF29A-0A28-4AB0-B0D2-8B054CC613A4}"/>
              </a:ext>
            </a:extLst>
          </p:cNvPr>
          <p:cNvSpPr/>
          <p:nvPr/>
        </p:nvSpPr>
        <p:spPr>
          <a:xfrm>
            <a:off x="1681729" y="1259698"/>
            <a:ext cx="6899563" cy="2538579"/>
          </a:xfrm>
          <a:custGeom>
            <a:avLst/>
            <a:gdLst>
              <a:gd name="connsiteX0" fmla="*/ 0 w 6899563"/>
              <a:gd name="connsiteY0" fmla="*/ 0 h 2538579"/>
              <a:gd name="connsiteX1" fmla="*/ 108705 w 6899563"/>
              <a:gd name="connsiteY1" fmla="*/ 1541052 h 2538579"/>
              <a:gd name="connsiteX2" fmla="*/ 326114 w 6899563"/>
              <a:gd name="connsiteY2" fmla="*/ 2065393 h 2538579"/>
              <a:gd name="connsiteX3" fmla="*/ 920794 w 6899563"/>
              <a:gd name="connsiteY3" fmla="*/ 2301986 h 2538579"/>
              <a:gd name="connsiteX4" fmla="*/ 2263619 w 6899563"/>
              <a:gd name="connsiteY4" fmla="*/ 2423480 h 2538579"/>
              <a:gd name="connsiteX5" fmla="*/ 4853354 w 6899563"/>
              <a:gd name="connsiteY5" fmla="*/ 2500212 h 2538579"/>
              <a:gd name="connsiteX6" fmla="*/ 6899563 w 6899563"/>
              <a:gd name="connsiteY6" fmla="*/ 2538579 h 253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9563" h="2538579">
                <a:moveTo>
                  <a:pt x="0" y="0"/>
                </a:moveTo>
                <a:cubicBezTo>
                  <a:pt x="27176" y="598410"/>
                  <a:pt x="54353" y="1196820"/>
                  <a:pt x="108705" y="1541052"/>
                </a:cubicBezTo>
                <a:cubicBezTo>
                  <a:pt x="163057" y="1885284"/>
                  <a:pt x="190766" y="1938571"/>
                  <a:pt x="326114" y="2065393"/>
                </a:cubicBezTo>
                <a:cubicBezTo>
                  <a:pt x="461462" y="2192215"/>
                  <a:pt x="597876" y="2242305"/>
                  <a:pt x="920794" y="2301986"/>
                </a:cubicBezTo>
                <a:cubicBezTo>
                  <a:pt x="1243712" y="2361667"/>
                  <a:pt x="1608192" y="2390442"/>
                  <a:pt x="2263619" y="2423480"/>
                </a:cubicBezTo>
                <a:cubicBezTo>
                  <a:pt x="2919046" y="2456518"/>
                  <a:pt x="4853354" y="2500212"/>
                  <a:pt x="4853354" y="2500212"/>
                </a:cubicBezTo>
                <a:lnTo>
                  <a:pt x="6899563" y="253857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5DEDC48-63C3-4EF9-8ECE-D5E7348E10DF}"/>
              </a:ext>
            </a:extLst>
          </p:cNvPr>
          <p:cNvSpPr txBox="1">
            <a:spLocks/>
          </p:cNvSpPr>
          <p:nvPr/>
        </p:nvSpPr>
        <p:spPr>
          <a:xfrm>
            <a:off x="84146" y="2274575"/>
            <a:ext cx="120053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Number of Assets</a:t>
            </a:r>
          </a:p>
        </p:txBody>
      </p:sp>
    </p:spTree>
    <p:extLst>
      <p:ext uri="{BB962C8B-B14F-4D97-AF65-F5344CB8AC3E}">
        <p14:creationId xmlns:p14="http://schemas.microsoft.com/office/powerpoint/2010/main" val="3986813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9;p12">
            <a:extLst>
              <a:ext uri="{FF2B5EF4-FFF2-40B4-BE49-F238E27FC236}">
                <a16:creationId xmlns:a16="http://schemas.microsoft.com/office/drawing/2014/main" id="{2A6A07D4-E204-468F-81E8-D18518A858DD}"/>
              </a:ext>
            </a:extLst>
          </p:cNvPr>
          <p:cNvSpPr txBox="1">
            <a:spLocks/>
          </p:cNvSpPr>
          <p:nvPr/>
        </p:nvSpPr>
        <p:spPr>
          <a:xfrm>
            <a:off x="945046" y="-306199"/>
            <a:ext cx="6123863" cy="173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5400" b="0" dirty="0">
                <a:latin typeface="Montserrat" panose="02000505000000020004" pitchFamily="2" charset="0"/>
              </a:rPr>
              <a:t>Where to start?</a:t>
            </a:r>
          </a:p>
        </p:txBody>
      </p:sp>
      <p:pic>
        <p:nvPicPr>
          <p:cNvPr id="7170" name="Picture 2" descr="Mastering Bitcoin: Programming the Open Blockchain: Antonopoulos, Andreas  M.: 9781491954386: Amazon.com: Books">
            <a:extLst>
              <a:ext uri="{FF2B5EF4-FFF2-40B4-BE49-F238E27FC236}">
                <a16:creationId xmlns:a16="http://schemas.microsoft.com/office/drawing/2014/main" id="{A3E4856A-080D-4197-9E98-99433A58D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9" y="1577911"/>
            <a:ext cx="2584358" cy="336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mazon.com: Mastering Ethereum: Building Smart Contracts and DApps eBook :  Antonopoulos, Andreas M., D., Gavin Wood Ph.: Kindle Store">
            <a:extLst>
              <a:ext uri="{FF2B5EF4-FFF2-40B4-BE49-F238E27FC236}">
                <a16:creationId xmlns:a16="http://schemas.microsoft.com/office/drawing/2014/main" id="{C680A8EF-4E7A-4EA9-8C8D-6DB45139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56" y="1577911"/>
            <a:ext cx="2609699" cy="341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9;p12">
            <a:extLst>
              <a:ext uri="{FF2B5EF4-FFF2-40B4-BE49-F238E27FC236}">
                <a16:creationId xmlns:a16="http://schemas.microsoft.com/office/drawing/2014/main" id="{8200EF47-7FB4-4C4A-A59A-69D8CD02CA12}"/>
              </a:ext>
            </a:extLst>
          </p:cNvPr>
          <p:cNvSpPr txBox="1">
            <a:spLocks/>
          </p:cNvSpPr>
          <p:nvPr/>
        </p:nvSpPr>
        <p:spPr>
          <a:xfrm>
            <a:off x="6326671" y="1800224"/>
            <a:ext cx="2817329" cy="234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b="0" dirty="0">
                <a:latin typeface="Montserrat" panose="02000505000000020004" pitchFamily="2" charset="0"/>
              </a:rPr>
              <a:t>“[arbitrary project name]</a:t>
            </a:r>
          </a:p>
          <a:p>
            <a:endParaRPr lang="en-US" sz="1600" b="0" dirty="0">
              <a:latin typeface="Montserrat" panose="02000505000000020004" pitchFamily="2" charset="0"/>
            </a:endParaRPr>
          </a:p>
          <a:p>
            <a:r>
              <a:rPr lang="en-US" b="0" dirty="0">
                <a:latin typeface="Montserrat" panose="02000505000000020004" pitchFamily="2" charset="0"/>
              </a:rPr>
              <a:t>Whitepaper”</a:t>
            </a:r>
          </a:p>
        </p:txBody>
      </p:sp>
    </p:spTree>
    <p:extLst>
      <p:ext uri="{BB962C8B-B14F-4D97-AF65-F5344CB8AC3E}">
        <p14:creationId xmlns:p14="http://schemas.microsoft.com/office/powerpoint/2010/main" val="1410299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2184A-4913-4A3B-836A-A4F69B4C3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‘Financials’</a:t>
            </a:r>
          </a:p>
        </p:txBody>
      </p:sp>
    </p:spTree>
    <p:extLst>
      <p:ext uri="{BB962C8B-B14F-4D97-AF65-F5344CB8AC3E}">
        <p14:creationId xmlns:p14="http://schemas.microsoft.com/office/powerpoint/2010/main" val="347873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ypto Pump Signal - Home | Facebook">
            <a:extLst>
              <a:ext uri="{FF2B5EF4-FFF2-40B4-BE49-F238E27FC236}">
                <a16:creationId xmlns:a16="http://schemas.microsoft.com/office/drawing/2014/main" id="{1D977A9B-5541-4AAB-B11C-BA5BC6E1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583" y="619583"/>
            <a:ext cx="2168103" cy="144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 nguyên tắc cần tuân thủ của 1 nhà đầu tư Bitcoin thông minh | TraderViet">
            <a:extLst>
              <a:ext uri="{FF2B5EF4-FFF2-40B4-BE49-F238E27FC236}">
                <a16:creationId xmlns:a16="http://schemas.microsoft.com/office/drawing/2014/main" id="{71AE1056-C472-4D78-9A6B-0260BB03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2" y="2923492"/>
            <a:ext cx="3679128" cy="192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tcoin Enjoys $1,000 Mega Pump to Silence Bears - Bitstarz News">
            <a:extLst>
              <a:ext uri="{FF2B5EF4-FFF2-40B4-BE49-F238E27FC236}">
                <a16:creationId xmlns:a16="http://schemas.microsoft.com/office/drawing/2014/main" id="{9395A283-E646-4FFC-ABBD-02AC6D78A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2"/>
          <a:stretch/>
        </p:blipFill>
        <p:spPr bwMode="auto">
          <a:xfrm>
            <a:off x="1291026" y="281017"/>
            <a:ext cx="3408784" cy="211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cket Fuel for Bitcoin? U.S Federal Reserve Cuts Interest Rates to Battle  Coronavirus">
            <a:extLst>
              <a:ext uri="{FF2B5EF4-FFF2-40B4-BE49-F238E27FC236}">
                <a16:creationId xmlns:a16="http://schemas.microsoft.com/office/drawing/2014/main" id="{1B4C3D27-728C-4739-B2FE-3E054965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81943"/>
            <a:ext cx="3668682" cy="243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74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E3430F-66C0-42BC-8AEA-0245E8A6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31" y="1991936"/>
            <a:ext cx="4622634" cy="3151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555D1C-066A-43BE-8083-11C1D4A1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5" y="134283"/>
            <a:ext cx="4088117" cy="2694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68420-4FE7-4D49-A06F-E16BF4DAE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81" b="3794"/>
          <a:stretch/>
        </p:blipFill>
        <p:spPr>
          <a:xfrm>
            <a:off x="5812515" y="567137"/>
            <a:ext cx="1950293" cy="252775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BC63AE5-5BCC-4B0D-8754-887FF1BB6A1C}"/>
              </a:ext>
            </a:extLst>
          </p:cNvPr>
          <p:cNvSpPr/>
          <p:nvPr/>
        </p:nvSpPr>
        <p:spPr>
          <a:xfrm>
            <a:off x="2743200" y="1880852"/>
            <a:ext cx="416160" cy="2749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F9891F-509C-4934-9295-F48D3A53CAA9}"/>
              </a:ext>
            </a:extLst>
          </p:cNvPr>
          <p:cNvSpPr/>
          <p:nvPr/>
        </p:nvSpPr>
        <p:spPr>
          <a:xfrm>
            <a:off x="6073619" y="1552438"/>
            <a:ext cx="416160" cy="2749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274E33-95CA-487A-A7DA-AA5CFB061F97}"/>
              </a:ext>
            </a:extLst>
          </p:cNvPr>
          <p:cNvSpPr/>
          <p:nvPr/>
        </p:nvSpPr>
        <p:spPr>
          <a:xfrm>
            <a:off x="2601456" y="3940198"/>
            <a:ext cx="416160" cy="2749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63DEFD-A688-4C31-B354-D5571B2CD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3FAB-54D3-4229-8E29-CA203D4A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40" y="0"/>
            <a:ext cx="1224504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A72B1-E2B9-4081-945B-F2EAD861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544" y="0"/>
            <a:ext cx="1226187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0D5B99-1EC8-4550-B311-16739DD47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048" y="0"/>
            <a:ext cx="1233854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ADF42-BE0A-4AB3-B988-C7F889B76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902" y="0"/>
            <a:ext cx="140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inMarketCap Colors - HTML Hex, RGB and CMYK Color Codes">
            <a:extLst>
              <a:ext uri="{FF2B5EF4-FFF2-40B4-BE49-F238E27FC236}">
                <a16:creationId xmlns:a16="http://schemas.microsoft.com/office/drawing/2014/main" id="{658FABE0-6108-4857-8859-A95F14FD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6" y="779345"/>
            <a:ext cx="4092519" cy="74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B155C-647E-4904-843A-94185309A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34" y="-2992582"/>
            <a:ext cx="5801688" cy="754385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9A7A84D-3505-4D72-86FC-A3E9EBB90C52}"/>
              </a:ext>
            </a:extLst>
          </p:cNvPr>
          <p:cNvSpPr/>
          <p:nvPr/>
        </p:nvSpPr>
        <p:spPr>
          <a:xfrm>
            <a:off x="5320146" y="4301888"/>
            <a:ext cx="416160" cy="2749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32DD18-4C1D-4AB5-9B71-009A0E814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185" y="1182964"/>
            <a:ext cx="243472" cy="681937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C5B81D9-D480-4519-9697-AFB259B4357F}"/>
              </a:ext>
            </a:extLst>
          </p:cNvPr>
          <p:cNvSpPr txBox="1">
            <a:spLocks/>
          </p:cNvSpPr>
          <p:nvPr/>
        </p:nvSpPr>
        <p:spPr>
          <a:xfrm>
            <a:off x="4296798" y="1182963"/>
            <a:ext cx="243472" cy="68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80EE6BF-1B14-4C72-89A6-30B9D94444FB}"/>
              </a:ext>
            </a:extLst>
          </p:cNvPr>
          <p:cNvSpPr txBox="1">
            <a:spLocks/>
          </p:cNvSpPr>
          <p:nvPr/>
        </p:nvSpPr>
        <p:spPr>
          <a:xfrm>
            <a:off x="7302411" y="1182962"/>
            <a:ext cx="243472" cy="68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450516F2-FE88-4C87-9153-69FA36EA52CB}"/>
              </a:ext>
            </a:extLst>
          </p:cNvPr>
          <p:cNvSpPr txBox="1">
            <a:spLocks/>
          </p:cNvSpPr>
          <p:nvPr/>
        </p:nvSpPr>
        <p:spPr>
          <a:xfrm>
            <a:off x="338128" y="369810"/>
            <a:ext cx="8467744" cy="68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/>
              <a:t>Extremely vague ‘Top 3’ factors</a:t>
            </a:r>
          </a:p>
        </p:txBody>
      </p:sp>
      <p:pic>
        <p:nvPicPr>
          <p:cNvPr id="4098" name="Picture 2" descr="Trailer | What do they do? - What do they do? | Acast">
            <a:extLst>
              <a:ext uri="{FF2B5EF4-FFF2-40B4-BE49-F238E27FC236}">
                <a16:creationId xmlns:a16="http://schemas.microsoft.com/office/drawing/2014/main" id="{402CCDBF-864B-4B7F-B769-905A9237F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3" y="2228718"/>
            <a:ext cx="1971875" cy="19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owership&amp;#39;s on Discovery Channel&amp;#39;s &amp;quot;How Do They Do It?&amp;quot; | Trailer - YouTube">
            <a:extLst>
              <a:ext uri="{FF2B5EF4-FFF2-40B4-BE49-F238E27FC236}">
                <a16:creationId xmlns:a16="http://schemas.microsoft.com/office/drawing/2014/main" id="{A603E005-4ABB-418C-9697-4455D7063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250" y="2376820"/>
            <a:ext cx="2978968" cy="16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ow to Avoid Emotional Investing - Financial Symmetry">
            <a:extLst>
              <a:ext uri="{FF2B5EF4-FFF2-40B4-BE49-F238E27FC236}">
                <a16:creationId xmlns:a16="http://schemas.microsoft.com/office/drawing/2014/main" id="{03438674-5196-4CDB-AFC0-4602A03E0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16037" r="35940" b="24413"/>
          <a:stretch/>
        </p:blipFill>
        <p:spPr bwMode="auto">
          <a:xfrm>
            <a:off x="6354610" y="2172749"/>
            <a:ext cx="2382546" cy="22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0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>
            <a:extLst>
              <a:ext uri="{FF2B5EF4-FFF2-40B4-BE49-F238E27FC236}">
                <a16:creationId xmlns:a16="http://schemas.microsoft.com/office/drawing/2014/main" id="{1305FE3F-9B34-4C1A-A39D-3E3A12371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63" y="1199761"/>
            <a:ext cx="925821" cy="9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EE396C-6931-404E-A44D-0521502DBC81}"/>
              </a:ext>
            </a:extLst>
          </p:cNvPr>
          <p:cNvCxnSpPr/>
          <p:nvPr/>
        </p:nvCxnSpPr>
        <p:spPr>
          <a:xfrm>
            <a:off x="1841240" y="1497431"/>
            <a:ext cx="6207968" cy="2022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10076F-52DA-4739-B8ED-78BFFF54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Investing Emotion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C1CFCE-99B5-430D-9DC9-FBC231380567}"/>
              </a:ext>
            </a:extLst>
          </p:cNvPr>
          <p:cNvSpPr txBox="1">
            <a:spLocks/>
          </p:cNvSpPr>
          <p:nvPr/>
        </p:nvSpPr>
        <p:spPr>
          <a:xfrm>
            <a:off x="3085320" y="4208870"/>
            <a:ext cx="120053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r"/>
            <a:r>
              <a:rPr lang="en-US" sz="2000" dirty="0"/>
              <a:t>Individual </a:t>
            </a:r>
          </a:p>
          <a:p>
            <a:pPr algn="ctr"/>
            <a:r>
              <a:rPr lang="en-US" sz="2000" dirty="0"/>
              <a:t>Stocks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58C0CB-973F-434A-9731-231B5AC00368}"/>
              </a:ext>
            </a:extLst>
          </p:cNvPr>
          <p:cNvSpPr txBox="1">
            <a:spLocks/>
          </p:cNvSpPr>
          <p:nvPr/>
        </p:nvSpPr>
        <p:spPr>
          <a:xfrm>
            <a:off x="7703977" y="4189409"/>
            <a:ext cx="120053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Forex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1230F7-C57E-4F3F-A765-9135FBD3EC4D}"/>
              </a:ext>
            </a:extLst>
          </p:cNvPr>
          <p:cNvSpPr txBox="1">
            <a:spLocks/>
          </p:cNvSpPr>
          <p:nvPr/>
        </p:nvSpPr>
        <p:spPr>
          <a:xfrm>
            <a:off x="1532722" y="4189409"/>
            <a:ext cx="120053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Venture Capital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D146EE4-4B44-454F-8DCD-C17770638AB8}"/>
              </a:ext>
            </a:extLst>
          </p:cNvPr>
          <p:cNvSpPr txBox="1">
            <a:spLocks/>
          </p:cNvSpPr>
          <p:nvPr/>
        </p:nvSpPr>
        <p:spPr>
          <a:xfrm>
            <a:off x="4720836" y="4189409"/>
            <a:ext cx="849388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ETFs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70E436-BD5A-42DD-B28E-5E58AC25060B}"/>
              </a:ext>
            </a:extLst>
          </p:cNvPr>
          <p:cNvSpPr txBox="1">
            <a:spLocks/>
          </p:cNvSpPr>
          <p:nvPr/>
        </p:nvSpPr>
        <p:spPr>
          <a:xfrm>
            <a:off x="5867811" y="4189409"/>
            <a:ext cx="1643356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Commodity Futures</a:t>
            </a:r>
          </a:p>
        </p:txBody>
      </p:sp>
      <p:pic>
        <p:nvPicPr>
          <p:cNvPr id="2050" name="Picture 2" descr="Cryptocurrency - Wikipedia">
            <a:extLst>
              <a:ext uri="{FF2B5EF4-FFF2-40B4-BE49-F238E27FC236}">
                <a16:creationId xmlns:a16="http://schemas.microsoft.com/office/drawing/2014/main" id="{F121E54A-8BA0-43FE-9882-4A8DA474D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96" y="2020592"/>
            <a:ext cx="904266" cy="9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thereum - Wikipedia">
            <a:extLst>
              <a:ext uri="{FF2B5EF4-FFF2-40B4-BE49-F238E27FC236}">
                <a16:creationId xmlns:a16="http://schemas.microsoft.com/office/drawing/2014/main" id="{0CC8652E-5E23-4162-9767-1E50E304F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734" y="2312556"/>
            <a:ext cx="1243266" cy="124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0A5AFA6-7183-4BA9-B967-E098F1F6FB39}"/>
              </a:ext>
            </a:extLst>
          </p:cNvPr>
          <p:cNvSpPr txBox="1">
            <a:spLocks/>
          </p:cNvSpPr>
          <p:nvPr/>
        </p:nvSpPr>
        <p:spPr>
          <a:xfrm>
            <a:off x="119736" y="2095917"/>
            <a:ext cx="1073021" cy="766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ctr"/>
            <a:r>
              <a:rPr lang="en-US" sz="2000" dirty="0"/>
              <a:t>Raw Volatility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985888-68F0-4785-81BB-79A3EAEF3B86}"/>
              </a:ext>
            </a:extLst>
          </p:cNvPr>
          <p:cNvCxnSpPr/>
          <p:nvPr/>
        </p:nvCxnSpPr>
        <p:spPr>
          <a:xfrm>
            <a:off x="1442334" y="3943738"/>
            <a:ext cx="72405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41AB9-A35E-4CAD-85E6-4EF4CB89C502}"/>
              </a:ext>
            </a:extLst>
          </p:cNvPr>
          <p:cNvCxnSpPr>
            <a:cxnSpLocks/>
          </p:cNvCxnSpPr>
          <p:nvPr/>
        </p:nvCxnSpPr>
        <p:spPr>
          <a:xfrm flipV="1">
            <a:off x="1442334" y="1318727"/>
            <a:ext cx="0" cy="2625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E4E7981-31F2-41CA-97F7-53016FD5D678}"/>
              </a:ext>
            </a:extLst>
          </p:cNvPr>
          <p:cNvSpPr/>
          <p:nvPr/>
        </p:nvSpPr>
        <p:spPr>
          <a:xfrm>
            <a:off x="1423512" y="3916681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9B38FD9-46EE-47F4-9245-0C02A0B8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93" y="1358292"/>
            <a:ext cx="904266" cy="9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 decentralized storage network for humanity&amp;#39;s most important information |  Filecoin">
            <a:extLst>
              <a:ext uri="{FF2B5EF4-FFF2-40B4-BE49-F238E27FC236}">
                <a16:creationId xmlns:a16="http://schemas.microsoft.com/office/drawing/2014/main" id="{1864005E-5D4B-4462-9ED8-FCA92299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401" y="2375669"/>
            <a:ext cx="904266" cy="9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CF38E11-8DDB-4441-B74C-0E4C49CD2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77" y="1849645"/>
            <a:ext cx="925821" cy="9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8E24356-674C-421C-8915-78A7FC8C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017" y="2756376"/>
            <a:ext cx="742608" cy="74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CD01A08C-D65C-48A3-B801-EAB71EA19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85" y="1823608"/>
            <a:ext cx="623195" cy="62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5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7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6128829-D9F0-4C1D-9ED2-73228BF5A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135774"/>
              </p:ext>
            </p:extLst>
          </p:nvPr>
        </p:nvGraphicFramePr>
        <p:xfrm>
          <a:off x="3028949" y="603249"/>
          <a:ext cx="4486275" cy="5349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9274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8E7C8-626C-4311-A65B-17938F8ED87C}"/>
              </a:ext>
            </a:extLst>
          </p:cNvPr>
          <p:cNvSpPr txBox="1">
            <a:spLocks/>
          </p:cNvSpPr>
          <p:nvPr/>
        </p:nvSpPr>
        <p:spPr>
          <a:xfrm>
            <a:off x="181995" y="290100"/>
            <a:ext cx="8780009" cy="68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/>
              <a:t>What we used for trading: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4B66BF-81C0-4634-8A96-641A06317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2370117"/>
              </p:ext>
            </p:extLst>
          </p:nvPr>
        </p:nvGraphicFramePr>
        <p:xfrm>
          <a:off x="-302760" y="790707"/>
          <a:ext cx="8780009" cy="447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146" name="Picture 2" descr="Arrow, down, interface, signal, up icon - Download on Iconfinder">
            <a:extLst>
              <a:ext uri="{FF2B5EF4-FFF2-40B4-BE49-F238E27FC236}">
                <a16:creationId xmlns:a16="http://schemas.microsoft.com/office/drawing/2014/main" id="{823C03C6-521A-4DBE-8BCF-19D51630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2466974"/>
            <a:ext cx="9620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907600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10518</TotalTime>
  <Words>67</Words>
  <Application>Microsoft Office PowerPoint</Application>
  <PresentationFormat>On-screen Show (16:9)</PresentationFormat>
  <Paragraphs>31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Montserrat</vt:lpstr>
      <vt:lpstr>Calibri</vt:lpstr>
      <vt:lpstr>Arial</vt:lpstr>
      <vt:lpstr>Catamaran</vt:lpstr>
      <vt:lpstr>Catamaran Thin</vt:lpstr>
      <vt:lpstr>Dauphin template</vt:lpstr>
      <vt:lpstr>Crypto Investing Fundamentals</vt:lpstr>
      <vt:lpstr>PowerPoint Presentation</vt:lpstr>
      <vt:lpstr>PowerPoint Presentation</vt:lpstr>
      <vt:lpstr>PowerPoint Presentation</vt:lpstr>
      <vt:lpstr>PowerPoint Presentation</vt:lpstr>
      <vt:lpstr>1</vt:lpstr>
      <vt:lpstr>Investing Emotion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</vt:lpstr>
      <vt:lpstr>PowerPoint Presentation</vt:lpstr>
      <vt:lpstr>‘Financials’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Dividends</dc:title>
  <dc:creator>John</dc:creator>
  <cp:lastModifiedBy>John Wooten</cp:lastModifiedBy>
  <cp:revision>37</cp:revision>
  <dcterms:modified xsi:type="dcterms:W3CDTF">2021-09-29T20:34:01Z</dcterms:modified>
</cp:coreProperties>
</file>